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5"/>
  </p:notesMasterIdLst>
  <p:sldIdLst>
    <p:sldId id="256" r:id="rId2"/>
    <p:sldId id="257" r:id="rId3"/>
    <p:sldId id="273" r:id="rId4"/>
    <p:sldId id="271" r:id="rId5"/>
    <p:sldId id="272" r:id="rId6"/>
    <p:sldId id="258" r:id="rId7"/>
    <p:sldId id="259" r:id="rId8"/>
    <p:sldId id="274" r:id="rId9"/>
    <p:sldId id="275" r:id="rId10"/>
    <p:sldId id="276" r:id="rId11"/>
    <p:sldId id="260" r:id="rId12"/>
    <p:sldId id="278" r:id="rId13"/>
    <p:sldId id="279" r:id="rId14"/>
    <p:sldId id="282" r:id="rId15"/>
    <p:sldId id="280" r:id="rId16"/>
    <p:sldId id="265" r:id="rId17"/>
    <p:sldId id="261" r:id="rId18"/>
    <p:sldId id="277" r:id="rId19"/>
    <p:sldId id="263" r:id="rId20"/>
    <p:sldId id="264" r:id="rId21"/>
    <p:sldId id="269" r:id="rId22"/>
    <p:sldId id="268" r:id="rId23"/>
    <p:sldId id="281" r:id="rId24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D45B687-AAF6-4916-9662-CBCE8C13284B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9337EB2-388F-4A00-B411-56BEF1F20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63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37EB2-388F-4A00-B411-56BEF1F201D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8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4C87C8-8526-4F41-AF29-2022CC1CEA2E}" type="slidenum">
              <a:rPr lang="ru-RU" smtClean="0">
                <a:latin typeface="Times New Roman" charset="0"/>
              </a:rPr>
              <a:pPr/>
              <a:t>5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827461-B8F7-4653-A9BE-E428B0E9808C}" type="slidenum">
              <a:rPr lang="ru-RU" smtClean="0">
                <a:latin typeface="Times New Roman" charset="0"/>
              </a:rPr>
              <a:pPr/>
              <a:t>6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A30F21-F51E-45E0-A90C-A98EA38EBD21}" type="slidenum">
              <a:rPr lang="ru-RU" smtClean="0">
                <a:latin typeface="Times New Roman" charset="0"/>
              </a:rPr>
              <a:pPr/>
              <a:t>17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6D6055-42E1-4A0A-9C1A-1593918FEBAB}" type="slidenum">
              <a:rPr lang="ru-RU" smtClean="0">
                <a:latin typeface="Times New Roman" charset="0"/>
              </a:rPr>
              <a:pPr/>
              <a:t>22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DAE471F-B7FC-4FE7-B952-8220C2EDC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C19FB-F693-4A3B-874C-25C954677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1AD542C-2575-45E5-910F-0410CD2DD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6EBE7-7A76-4D1F-9F96-ED63E7DF5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02FDAE-EAC0-4A02-9072-8B4A66E74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D91C6-DA45-4846-B36E-4F1617ECD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51A4-FA3A-412B-9FF5-58321436F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7F5A8-827A-4C07-869A-6B031635F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4AC03-497F-4163-8B5A-BF4772532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FAF0E-8C6E-4EF5-8386-15F71511C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FE152E-A6F7-4C1E-8322-43C6BADEF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9A3A01E-3F1A-46A1-B59A-7CC208288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3" r:id="rId2"/>
    <p:sldLayoutId id="2147483781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82" r:id="rId9"/>
    <p:sldLayoutId id="2147483779" r:id="rId10"/>
    <p:sldLayoutId id="21474837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3174" y="285728"/>
            <a:ext cx="6286512" cy="242889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Взаимодействие учителя-логопеда и родителей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2063" y="4786313"/>
            <a:ext cx="3613150" cy="1249362"/>
          </a:xfrm>
        </p:spPr>
        <p:txBody>
          <a:bodyPr/>
          <a:lstStyle/>
          <a:p>
            <a:r>
              <a:rPr lang="ru-RU" sz="3200" dirty="0" smtClean="0"/>
              <a:t>Учитель-логопед</a:t>
            </a:r>
          </a:p>
          <a:p>
            <a:r>
              <a:rPr lang="ru-RU" sz="3200" dirty="0" smtClean="0"/>
              <a:t>Трушина </a:t>
            </a:r>
            <a:r>
              <a:rPr lang="ru-RU" sz="3200" dirty="0" smtClean="0"/>
              <a:t>М. </a:t>
            </a:r>
            <a:r>
              <a:rPr lang="ru-RU" sz="3200" dirty="0" smtClean="0"/>
              <a:t>Л.</a:t>
            </a:r>
            <a:endParaRPr lang="ru-RU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7700">
            <a:off x="316485" y="530752"/>
            <a:ext cx="2073742" cy="9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4221">
            <a:off x="411617" y="4432660"/>
            <a:ext cx="1891137" cy="226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85002">
            <a:off x="650066" y="2098937"/>
            <a:ext cx="1620918" cy="171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6778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Формы работы с родителями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7500990" cy="4846638"/>
          </a:xfrm>
        </p:spPr>
        <p:txBody>
          <a:bodyPr/>
          <a:lstStyle/>
          <a:p>
            <a:r>
              <a:rPr lang="ru-RU" dirty="0" smtClean="0"/>
              <a:t>Лекция (форма, подробно раскрывающая сущность той или иной проблемы, главное в лекции – анализ явлений, ситуации);</a:t>
            </a:r>
          </a:p>
          <a:p>
            <a:r>
              <a:rPr lang="ru-RU" dirty="0" smtClean="0"/>
              <a:t>Индивидуальные тематические консультации (обмен информацией , дающей реальное представление об успехах и поведении ребенка, его проблемах);</a:t>
            </a:r>
          </a:p>
          <a:p>
            <a:r>
              <a:rPr lang="ru-RU" dirty="0" smtClean="0"/>
              <a:t>Родительские собрания (определение путей тесного сотрудничества семьи и детского сада, рассмотрение актуальных проблем)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7239000" cy="6772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Формы работы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857232"/>
            <a:ext cx="8001000" cy="5643602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Индивидуальное консультирование(беседа);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Занятия-практикумы с показом приемов;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Предоставление родителям данных о динамике развития ребенка(начало и конец года);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Совместное обсуждение  с родителями  хода и результатов коррекционной работы;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Праздники, утренники;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Оформление стенда « Информация для родителей»;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Совместные с родителями логопедические занятия;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Практические тренинги.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АСТЕР КЛАСС\SL276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АСТЕР КЛАСС\SL276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IMG_0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2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АСТЕР КЛАСС\SL276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Индивидуальное консультирование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643050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 smtClean="0"/>
              <a:t> Создать  доверительные, откровенные отношения с родителями, отрицающие возможность и необходимость сотрудничества.  Исключаются прямая или косвенная критика действий родителей, сомнения в их педагогической компетентности.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Обсуждение общего состояния развития ребенка и условно-вариативного прогноза; разъяснение конкретных мер помощи ребенку с учетом  структуры его дефекта и объяснение необходимости участия родителей в системе коррекционной работы; обсуждение проблем родителей. Их отношения к трудностям ребенка; планирование дальнейших встреч с целью обсуждения хода динамики продвижения ребенка в условиях всестороннего коррекционного воздействия.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7239000" cy="60580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Информация для родителей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928670"/>
            <a:ext cx="8015288" cy="4495800"/>
          </a:xfrm>
        </p:spPr>
        <p:txBody>
          <a:bodyPr/>
          <a:lstStyle/>
          <a:p>
            <a:r>
              <a:rPr lang="ru-RU" dirty="0" smtClean="0"/>
              <a:t>Развитие общей ,мелкой и артикуляционной моторики</a:t>
            </a:r>
          </a:p>
          <a:p>
            <a:r>
              <a:rPr lang="ru-RU" dirty="0" smtClean="0"/>
              <a:t>Формирование правильного звукопроизношения</a:t>
            </a:r>
          </a:p>
          <a:p>
            <a:r>
              <a:rPr lang="ru-RU" dirty="0" smtClean="0"/>
              <a:t>Речевое развитие ребенка</a:t>
            </a:r>
          </a:p>
          <a:p>
            <a:r>
              <a:rPr lang="ru-RU" dirty="0" smtClean="0"/>
              <a:t>Речевые тесты( на распознавание пальцев, для развития ручного </a:t>
            </a:r>
            <a:r>
              <a:rPr lang="ru-RU" dirty="0" err="1" smtClean="0"/>
              <a:t>праксиса</a:t>
            </a:r>
            <a:r>
              <a:rPr lang="ru-RU" dirty="0" smtClean="0"/>
              <a:t> и др.)  </a:t>
            </a:r>
          </a:p>
          <a:p>
            <a:r>
              <a:rPr lang="ru-RU" dirty="0" smtClean="0"/>
              <a:t> Обогащение словаря ребенка</a:t>
            </a:r>
          </a:p>
          <a:p>
            <a:r>
              <a:rPr lang="ru-RU" dirty="0" err="1" smtClean="0"/>
              <a:t>Гиперактивный</a:t>
            </a:r>
            <a:r>
              <a:rPr lang="ru-RU" dirty="0" smtClean="0"/>
              <a:t> ребенок и пр.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Рекомендации по отбору материала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7943850" cy="4067175"/>
          </a:xfrm>
        </p:spPr>
        <p:txBody>
          <a:bodyPr/>
          <a:lstStyle/>
          <a:p>
            <a:r>
              <a:rPr lang="ru-RU" sz="2400" dirty="0" smtClean="0">
                <a:latin typeface="Times New Roman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Выступление логопеда должно просвещать родителей, а не констатировать ошибки и неудачи детей.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Тема  выступления должна учитывать возрастные особенности детей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Сообщение  должно носить как теоретический, так и практический характер: анализ ситуаций, тренинги, дискуссии и т.д.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Собрание не должно  заниматься обсуждением и осуждением личностей воспитанников.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7239000" cy="6058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Тематика  сообщений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000108"/>
            <a:ext cx="7848600" cy="5500726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Результаты логопедического обследования детей. Направления логопедической работы.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« Ребенок не читает: не хочет или не может?</a:t>
            </a:r>
            <a:r>
              <a:rPr lang="ru-RU" sz="2000" b="1" dirty="0" smtClean="0">
                <a:latin typeface="Times New Roman" charset="0"/>
              </a:rPr>
              <a:t>»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Знакомство родителей с программным содержанием логопедических занятий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Итоги логопедической работы в группе  за учебный год. Варианты тестовых заданий.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Закономерности речевого развития детей в норме. Основные периоды становления речи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Речевые нарушения и причины их возникновения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Артикуляционная гимнастика как одно из направлений в работе по формированию правильного звукопроизношения у детей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>
                <a:latin typeface="Times New Roman" charset="0"/>
              </a:rPr>
              <a:t>«</a:t>
            </a:r>
            <a:r>
              <a:rPr lang="ru-RU" sz="2000" b="1" dirty="0" smtClean="0"/>
              <a:t>Умные пальчики</a:t>
            </a:r>
            <a:r>
              <a:rPr lang="ru-RU" sz="2000" b="1" dirty="0" smtClean="0">
                <a:latin typeface="Times New Roman" charset="0"/>
              </a:rPr>
              <a:t>»</a:t>
            </a:r>
            <a:r>
              <a:rPr lang="ru-RU" sz="2000" b="1" dirty="0" smtClean="0"/>
              <a:t>. Развитие  мелкой моторики у детей.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Игры для развития фонематического слуха и фонематического восприятия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7239000" cy="7486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Актуальность проблемы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142984"/>
            <a:ext cx="7572428" cy="4846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Семья ,как один из социальных институтов общества оказывает огромное влияние на формирование полноценной личности.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Наибольшей эффективности в коррекционной работе с детьми, имеющими различные нарушения речи можно добиться только при тесном взаимодействии учителя-логопеда с родителями воспитанников.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Содержание выступлений на родительском собрании</a:t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0"/>
            <a:ext cx="7848600" cy="5072098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Сведения о речи как о психической функции высшего порядка, о взаимосвязи процессов мышления и речи.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Сообщения об основных показателях речевой готовности ребенка  к школе (норма звукопроизношения, лексики, грамматики, связной речи).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Картина речевого развития  детей в детском саду (общие цифры), а также прогноз возможных ошибок в чтении и на письме.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Перечисление общих факторов, которые могли стать причиной нарушений речи и речевых задержек.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Информация о роли родителей, их поддержке и помощи в букварный период.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Некоторые сведения, необходимые родителям для распознавания специфических ошибок письма и чтения.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7239000" cy="7486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Ожидаемый результат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785794"/>
            <a:ext cx="7410480" cy="5384817"/>
          </a:xfrm>
        </p:spPr>
        <p:txBody>
          <a:bodyPr/>
          <a:lstStyle/>
          <a:p>
            <a:r>
              <a:rPr lang="ru-RU" sz="3200" dirty="0" smtClean="0"/>
              <a:t>Проявление заинтересованности родителей</a:t>
            </a:r>
          </a:p>
          <a:p>
            <a:r>
              <a:rPr lang="ru-RU" sz="3200" dirty="0" smtClean="0"/>
              <a:t>Проявление активности родителей в коррекционном процессе</a:t>
            </a:r>
          </a:p>
          <a:p>
            <a:r>
              <a:rPr lang="ru-RU" sz="3200" dirty="0" smtClean="0"/>
              <a:t>Положительная динамика речевого развития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786190"/>
            <a:ext cx="4267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7239000" cy="6772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Литература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928670"/>
            <a:ext cx="8015287" cy="5138755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err="1" smtClean="0"/>
              <a:t>Арнаутова</a:t>
            </a:r>
            <a:r>
              <a:rPr lang="ru-RU" sz="2400" dirty="0" smtClean="0"/>
              <a:t> Е.П., Иванова В.М. Общение с родителями: зачем? как? М.,1993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Славина Л.С. Знать ребенка, чтобы воспитывать М, 1976г.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err="1" smtClean="0"/>
              <a:t>Спиваковская</a:t>
            </a:r>
            <a:r>
              <a:rPr lang="ru-RU" sz="2400" dirty="0" smtClean="0"/>
              <a:t> Л.С. Как быть  родителями (О психологии родительской любви) М., 1986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err="1" smtClean="0"/>
              <a:t>Фромм</a:t>
            </a:r>
            <a:r>
              <a:rPr lang="ru-RU" sz="2400" dirty="0" smtClean="0"/>
              <a:t> А. Азбука для родителей Л., 1991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err="1" smtClean="0"/>
              <a:t>Сергеечева</a:t>
            </a:r>
            <a:r>
              <a:rPr lang="ru-RU" sz="2400" dirty="0" smtClean="0"/>
              <a:t> В. Азы общения, СПб, 2002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Жукова Н.С., </a:t>
            </a:r>
            <a:r>
              <a:rPr lang="ru-RU" sz="2400" dirty="0" err="1" smtClean="0"/>
              <a:t>Мастюкова</a:t>
            </a:r>
            <a:r>
              <a:rPr lang="ru-RU" sz="2400" dirty="0" smtClean="0"/>
              <a:t> Е.М. Если ваш ребенок отстает в развитии М., 1993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err="1" smtClean="0"/>
              <a:t>Метенова</a:t>
            </a:r>
            <a:r>
              <a:rPr lang="ru-RU" sz="2400" dirty="0" smtClean="0"/>
              <a:t> Н.М. Взрослым о детях. Ярославль,2003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Белопольская Н.Л.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000100" y="357166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             </a:t>
            </a:r>
          </a:p>
          <a:p>
            <a:r>
              <a:rPr lang="ru-RU" sz="3200" b="1" dirty="0" smtClean="0">
                <a:solidFill>
                  <a:srgbClr val="00B0F0"/>
                </a:solidFill>
              </a:rPr>
              <a:t>        Спасибо за внимание !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357430"/>
            <a:ext cx="46767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Содержание работы логопеда с родителями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2105025"/>
          </a:xfrm>
        </p:spPr>
        <p:txBody>
          <a:bodyPr/>
          <a:lstStyle/>
          <a:p>
            <a:r>
              <a:rPr lang="ru-RU" dirty="0" smtClean="0"/>
              <a:t>Повышение психолого-педагогических знаний родителей. </a:t>
            </a:r>
          </a:p>
          <a:p>
            <a:r>
              <a:rPr lang="ru-RU" dirty="0" smtClean="0"/>
              <a:t>Вовлечение родителей в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 образовательный процесс.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714750"/>
            <a:ext cx="6143625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7239000" cy="82012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folHlink"/>
                </a:solidFill>
              </a:rPr>
              <a:t>Цель работы</a:t>
            </a:r>
            <a:r>
              <a:rPr lang="ru-RU" sz="4400" dirty="0" smtClean="0"/>
              <a:t>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71546"/>
            <a:ext cx="7772400" cy="41148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folHlink"/>
                </a:solidFill>
              </a:rPr>
              <a:t> </a:t>
            </a:r>
            <a:r>
              <a:rPr lang="ru-RU" sz="4800" dirty="0" smtClean="0">
                <a:solidFill>
                  <a:schemeClr val="folHlink"/>
                </a:solidFill>
              </a:rPr>
              <a:t>Сформировать активную позицию родителей.</a:t>
            </a:r>
          </a:p>
          <a:p>
            <a:pPr>
              <a:buFont typeface="Wingdings" pitchFamily="2" charset="2"/>
              <a:buNone/>
            </a:pPr>
            <a:endParaRPr lang="ru-RU" sz="4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71744"/>
            <a:ext cx="5934075" cy="395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Составляющие успешного взаимодействия  логопеда и родителей воспитанников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57188" y="1643063"/>
            <a:ext cx="8001000" cy="4495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Информированность</a:t>
            </a:r>
            <a:r>
              <a:rPr lang="ru-RU" dirty="0" smtClean="0"/>
              <a:t> (теоретическая подготовка логопеда, информированность родителей о работе логопеда, о видах речевых нарушений, об оздоровительных мероприятиях, статистика)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Временной фактор </a:t>
            </a:r>
            <a:r>
              <a:rPr lang="ru-RU" dirty="0" smtClean="0"/>
              <a:t>(режим работы и время консультаций)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Положительный</a:t>
            </a:r>
            <a:r>
              <a:rPr lang="ru-RU" dirty="0" smtClean="0"/>
              <a:t> эмоциональный настрой специалиста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7239000" cy="67724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Принципы взаимодействия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000108"/>
            <a:ext cx="7572428" cy="4846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Дифференцированная помощь</a:t>
            </a:r>
            <a:r>
              <a:rPr lang="ru-RU" sz="2400" dirty="0" smtClean="0"/>
              <a:t>, учитывающая уровни родительской мотивации и базовый уровень педагогических представлений и знаний;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Наличие обратной связи со стороны родителей;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Приоритет той или иной формы работы в различные периоды коррекционного обучения;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Систематичность ,целенаправленность и плановость работы;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Ориентированность на </a:t>
            </a:r>
            <a:r>
              <a:rPr lang="ru-RU" sz="2400" dirty="0" smtClean="0">
                <a:solidFill>
                  <a:srgbClr val="FF0000"/>
                </a:solidFill>
              </a:rPr>
              <a:t>конечный результат;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Учет родительских </a:t>
            </a:r>
            <a:r>
              <a:rPr lang="ru-RU" sz="2400" dirty="0" smtClean="0">
                <a:solidFill>
                  <a:srgbClr val="FF0000"/>
                </a:solidFill>
              </a:rPr>
              <a:t>социально- психологических установок </a:t>
            </a:r>
            <a:r>
              <a:rPr lang="ru-RU" sz="2400" dirty="0" smtClean="0"/>
              <a:t>и их коррекция в ходе взаимодействия;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Доброжелательность, открытость в отношениях.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7239000" cy="6772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Родительская мотивация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71546"/>
            <a:ext cx="7715304" cy="52149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Разная степень готовности к сотрудничеству с логопедом определяет различные </a:t>
            </a:r>
            <a:r>
              <a:rPr lang="ru-RU" sz="2400" dirty="0" smtClean="0">
                <a:solidFill>
                  <a:srgbClr val="00B0F0"/>
                </a:solidFill>
              </a:rPr>
              <a:t>уровни родительской мотивации( высокий, средний, низкий)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B0F0"/>
                </a:solidFill>
              </a:rPr>
              <a:t>Высокий </a:t>
            </a:r>
            <a:r>
              <a:rPr lang="ru-RU" sz="2400" dirty="0" smtClean="0"/>
              <a:t>уровень мотивации( адекватное восприятие состояния ребенка, готовность к сотрудничеству, понимание важности и необходимости)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B0F0"/>
                </a:solidFill>
              </a:rPr>
              <a:t>Средний</a:t>
            </a:r>
            <a:r>
              <a:rPr lang="ru-RU" sz="2400" dirty="0" smtClean="0"/>
              <a:t> уровень мотивации( адекватное восприятие состояния ребенка, сотрудничество при минимальной затрате усилий с их стороны, пассивность в сотрудничестве)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B0F0"/>
                </a:solidFill>
              </a:rPr>
              <a:t>Низкий </a:t>
            </a:r>
            <a:r>
              <a:rPr lang="ru-RU" sz="2400" dirty="0" smtClean="0"/>
              <a:t>уровень мотивации (отсутствует адекватная оценка состояния ребенка, пассивная внутренняя позиция родителей, критические замечания не принимаются)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Формы и методы работы с родителями 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7239000" cy="48466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Должны быть направлены:</a:t>
            </a:r>
          </a:p>
          <a:p>
            <a:r>
              <a:rPr lang="ru-RU" dirty="0" smtClean="0"/>
              <a:t> на повышение </a:t>
            </a:r>
            <a:r>
              <a:rPr lang="ru-RU" dirty="0" smtClean="0">
                <a:solidFill>
                  <a:srgbClr val="00B0F0"/>
                </a:solidFill>
              </a:rPr>
              <a:t>педагогической культуры </a:t>
            </a:r>
            <a:r>
              <a:rPr lang="ru-RU" dirty="0" smtClean="0"/>
              <a:t>родителей; </a:t>
            </a:r>
          </a:p>
          <a:p>
            <a:r>
              <a:rPr lang="ru-RU" dirty="0" smtClean="0"/>
              <a:t>на укрепление взаимодействия детского сада и семьи; </a:t>
            </a:r>
          </a:p>
          <a:p>
            <a:r>
              <a:rPr lang="ru-RU" dirty="0" smtClean="0"/>
              <a:t>на усиление воспитательного потенциала семьи;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39000" cy="82012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/>
              <a:t>Методы работы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70503"/>
          </a:xfrm>
        </p:spPr>
        <p:txBody>
          <a:bodyPr/>
          <a:lstStyle/>
          <a:p>
            <a:r>
              <a:rPr lang="ru-RU" sz="4800" dirty="0" smtClean="0"/>
              <a:t>Наблюдение</a:t>
            </a:r>
          </a:p>
          <a:p>
            <a:r>
              <a:rPr lang="ru-RU" sz="4800" dirty="0" smtClean="0"/>
              <a:t>Беседа</a:t>
            </a:r>
          </a:p>
          <a:p>
            <a:r>
              <a:rPr lang="ru-RU" sz="4800" dirty="0" smtClean="0"/>
              <a:t>Тестирование </a:t>
            </a:r>
          </a:p>
          <a:p>
            <a:r>
              <a:rPr lang="ru-RU" sz="4800" dirty="0" smtClean="0"/>
              <a:t>Анкетирование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511</TotalTime>
  <Words>909</Words>
  <Application>Microsoft Office PowerPoint</Application>
  <PresentationFormat>Экран (4:3)</PresentationFormat>
  <Paragraphs>103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Взаимодействие учителя-логопеда и родителей</vt:lpstr>
      <vt:lpstr> Актуальность проблемы</vt:lpstr>
      <vt:lpstr>Содержание работы логопеда с родителями</vt:lpstr>
      <vt:lpstr>Цель работы  </vt:lpstr>
      <vt:lpstr>Составляющие успешного взаимодействия  логопеда и родителей воспитанников</vt:lpstr>
      <vt:lpstr>Принципы взаимодействия</vt:lpstr>
      <vt:lpstr>Родительская мотивация</vt:lpstr>
      <vt:lpstr>Формы и методы работы с родителями </vt:lpstr>
      <vt:lpstr>Методы работы</vt:lpstr>
      <vt:lpstr>Формы работы с родителями</vt:lpstr>
      <vt:lpstr>Формы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Индивидуальное консультирование</vt:lpstr>
      <vt:lpstr>Информация для родителей</vt:lpstr>
      <vt:lpstr>Рекомендации по отбору материала</vt:lpstr>
      <vt:lpstr>Тематика  сообщений</vt:lpstr>
      <vt:lpstr>Содержание выступлений на родительском собрании </vt:lpstr>
      <vt:lpstr>Ожидаемый результат</vt:lpstr>
      <vt:lpstr>Литература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учителя-логопеда и родителей</dc:title>
  <dc:creator>User</dc:creator>
  <cp:lastModifiedBy>dbrnjhbz Трушина</cp:lastModifiedBy>
  <cp:revision>51</cp:revision>
  <dcterms:created xsi:type="dcterms:W3CDTF">1601-01-01T00:00:00Z</dcterms:created>
  <dcterms:modified xsi:type="dcterms:W3CDTF">2017-04-20T02:13:16Z</dcterms:modified>
</cp:coreProperties>
</file>