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61F06-C365-4A4D-8640-B6305BBD47D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6534C-404A-4A7A-842B-1E6B296CE8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96534C-404A-4A7A-842B-1E6B296CE81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142984"/>
            <a:ext cx="8358246" cy="204311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Коррекция речи дошкольников в условиях дошкольной образовательной организации 2019-2020 учебный год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–логопед Трушина М.Л.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pPr lvl="8"/>
            <a:r>
              <a:rPr lang="ru-RU" dirty="0" smtClean="0"/>
              <a:t>,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/>
              <a:t>Задачи:</a:t>
            </a:r>
            <a:endParaRPr lang="ru-RU" sz="2000" dirty="0" smtClean="0"/>
          </a:p>
          <a:p>
            <a:r>
              <a:rPr lang="ru-RU" sz="2800" dirty="0" smtClean="0"/>
              <a:t>Диагностика и анализ уровня развития речевой деятельности детей логопедической группы и детей других групп ДОУ, </a:t>
            </a:r>
            <a:r>
              <a:rPr lang="ru-RU" sz="2800" dirty="0" err="1" smtClean="0"/>
              <a:t>общеразвивающей</a:t>
            </a:r>
            <a:r>
              <a:rPr lang="ru-RU" sz="2800" dirty="0" smtClean="0"/>
              <a:t> направленности;</a:t>
            </a:r>
            <a:endParaRPr lang="ru-RU" sz="2000" dirty="0" smtClean="0"/>
          </a:p>
          <a:p>
            <a:r>
              <a:rPr lang="ru-RU" sz="2800" dirty="0" smtClean="0"/>
              <a:t>Разработка и реализация содержания коррекционной работы по предупреждению и преодолению общего недоразвития речи детей, зачисленных специалистами ПМПК в логопедическую группу;</a:t>
            </a:r>
            <a:endParaRPr lang="ru-RU" sz="2000" dirty="0" smtClean="0"/>
          </a:p>
          <a:p>
            <a:r>
              <a:rPr lang="ru-RU" sz="2800" dirty="0" smtClean="0"/>
              <a:t>Оказание консультативной педагогам и родителям по вопросам диагностики, выявления особенностей развития речи и коммуникации у детей дошкольного возраста.</a:t>
            </a:r>
            <a:endParaRPr lang="ru-RU" sz="2000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4282" y="500042"/>
            <a:ext cx="89297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 - оказание квалифицированной помощи детям дошкольного возраста, имеющим нарушения устной речи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929718" cy="6143644"/>
          </a:xfrm>
        </p:spPr>
        <p:txBody>
          <a:bodyPr>
            <a:normAutofit fontScale="92500"/>
          </a:bodyPr>
          <a:lstStyle/>
          <a:p>
            <a:endParaRPr lang="ru-RU" sz="2800" b="1" dirty="0" smtClean="0"/>
          </a:p>
          <a:p>
            <a:r>
              <a:rPr lang="ru-RU" sz="2800" b="1" dirty="0" err="1" smtClean="0"/>
              <a:t>I.Организационная</a:t>
            </a:r>
            <a:r>
              <a:rPr lang="ru-RU" sz="2800" b="1" dirty="0" smtClean="0"/>
              <a:t> работа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Первичное обследование устной речи (оформление речевых карт, дневника логопеда). </a:t>
            </a:r>
          </a:p>
          <a:p>
            <a:r>
              <a:rPr lang="ru-RU" sz="2800" dirty="0" smtClean="0"/>
              <a:t>Комплектование подгрупп в зависимости от уровня </a:t>
            </a:r>
            <a:r>
              <a:rPr lang="ru-RU" sz="2800" dirty="0" err="1" smtClean="0"/>
              <a:t>сформированности</a:t>
            </a:r>
            <a:r>
              <a:rPr lang="ru-RU" sz="2800" dirty="0" smtClean="0"/>
              <a:t> и степени нарушений речевой функции</a:t>
            </a:r>
          </a:p>
          <a:p>
            <a:r>
              <a:rPr lang="ru-RU" sz="2800" dirty="0" smtClean="0"/>
              <a:t>Обследование устной речи(середина года)</a:t>
            </a:r>
          </a:p>
          <a:p>
            <a:r>
              <a:rPr lang="ru-RU" sz="2800" dirty="0" smtClean="0"/>
              <a:t>Разработка тематического плана, плана по подготовке детей к овладению грамотой, индивидуальных планов</a:t>
            </a:r>
          </a:p>
          <a:p>
            <a:r>
              <a:rPr lang="ru-RU" sz="2800" dirty="0" smtClean="0"/>
              <a:t>Подготовка и заполнение анкет для родителей. </a:t>
            </a:r>
          </a:p>
          <a:p>
            <a:r>
              <a:rPr lang="ru-RU" sz="2800" dirty="0" smtClean="0"/>
              <a:t>Оформление тетрадей взаимосвязи учителя – логопеда и воспитателей, тетрадей для занятий родителей с ребенком дома.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86808" cy="5572164"/>
          </a:xfrm>
        </p:spPr>
        <p:txBody>
          <a:bodyPr>
            <a:normAutofit/>
          </a:bodyPr>
          <a:lstStyle/>
          <a:p>
            <a:r>
              <a:rPr lang="ru-RU" b="1" dirty="0" smtClean="0"/>
              <a:t>II Коррекционно-развивающая деятельность</a:t>
            </a:r>
            <a:r>
              <a:rPr lang="ru-RU" dirty="0" smtClean="0"/>
              <a:t> </a:t>
            </a:r>
          </a:p>
          <a:p>
            <a:r>
              <a:rPr lang="ru-RU" i="1" dirty="0" err="1" smtClean="0"/>
              <a:t>Коррекционно</a:t>
            </a:r>
            <a:r>
              <a:rPr lang="ru-RU" i="1" dirty="0" smtClean="0"/>
              <a:t> - развивающие фронтальные занятия. </a:t>
            </a:r>
            <a:endParaRPr lang="ru-RU" dirty="0" smtClean="0"/>
          </a:p>
          <a:p>
            <a:r>
              <a:rPr lang="ru-RU" dirty="0" smtClean="0"/>
              <a:t>Цели: развивать все компоненты речевой функции</a:t>
            </a:r>
          </a:p>
          <a:p>
            <a:r>
              <a:rPr lang="ru-RU" i="1" dirty="0" smtClean="0"/>
              <a:t>Индивидуальные занятия. </a:t>
            </a:r>
            <a:r>
              <a:rPr lang="ru-RU" dirty="0" smtClean="0"/>
              <a:t>Цели: </a:t>
            </a:r>
            <a:r>
              <a:rPr lang="ru-RU" dirty="0" err="1" smtClean="0"/>
              <a:t>коррегировать</a:t>
            </a:r>
            <a:r>
              <a:rPr lang="ru-RU" dirty="0" smtClean="0"/>
              <a:t> нарушения речи, развивать мелкую моторику, дыхание. </a:t>
            </a:r>
          </a:p>
          <a:p>
            <a:r>
              <a:rPr lang="ru-RU" i="1" dirty="0" smtClean="0"/>
              <a:t>Подгрупповые занятия по автоматизации звуков, формированию лексико-грамматического строя речи, совершенствованию связной речи. </a:t>
            </a:r>
            <a:r>
              <a:rPr lang="ru-RU" dirty="0" smtClean="0"/>
              <a:t>Цели: закрепить навыки, полученные на фронтальных и индивидуальных занятиях. 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229600" cy="438912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400" b="1" dirty="0" smtClean="0"/>
              <a:t>III. Консультативно-методическая деятельность</a:t>
            </a:r>
            <a:endParaRPr lang="ru-RU" sz="2400" dirty="0" smtClean="0"/>
          </a:p>
          <a:p>
            <a:pPr algn="just">
              <a:buNone/>
            </a:pPr>
            <a:r>
              <a:rPr lang="ru-RU" sz="2400" i="1" dirty="0" smtClean="0"/>
              <a:t>Консультации для воспитателей и специалистов по результатам обследования речи детей:</a:t>
            </a:r>
            <a:endParaRPr lang="ru-RU" sz="2400" dirty="0" smtClean="0"/>
          </a:p>
          <a:p>
            <a:pPr algn="just"/>
            <a:r>
              <a:rPr lang="ru-RU" sz="2400" dirty="0" smtClean="0"/>
              <a:t>«Причины и виды отклонений в речевом развитии детей дошкольного возраста»</a:t>
            </a:r>
          </a:p>
          <a:p>
            <a:pPr algn="just"/>
            <a:r>
              <a:rPr lang="ru-RU" sz="2400" dirty="0" smtClean="0"/>
              <a:t>«Приемы педагогической работы по воспитанию у детей навыков правильного произношения звуков»</a:t>
            </a:r>
          </a:p>
          <a:p>
            <a:pPr lvl="0" algn="just"/>
            <a:r>
              <a:rPr lang="ru-RU" sz="2400" dirty="0" smtClean="0"/>
              <a:t>«Виды работы педагога по развитию диалоговой речи детей дошкольного возраста»</a:t>
            </a:r>
          </a:p>
          <a:p>
            <a:pPr marL="0" lvl="0" indent="22860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dirty="0" smtClean="0">
                <a:solidFill>
                  <a:srgbClr val="111111"/>
                </a:solidFill>
                <a:ea typeface="Times New Roman" pitchFamily="18" charset="0"/>
                <a:cs typeface="Arial" pitchFamily="34" charset="0"/>
              </a:rPr>
              <a:t>Практикум «Методы и приемы автоматизации звуков в повседневной жизни»</a:t>
            </a:r>
          </a:p>
          <a:p>
            <a:pPr lvl="0" indent="2286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111111"/>
                </a:solidFill>
                <a:ea typeface="Times New Roman" pitchFamily="18" charset="0"/>
                <a:cs typeface="Arial" pitchFamily="34" charset="0"/>
              </a:rPr>
              <a:t>Цели: оказывать необходимую консультативную и практическую помощь педагогам ДОУ в развитии коммуникативной функции и оказании необходимой коррекционной помощи по преодолению речевых нарушений</a:t>
            </a:r>
            <a:r>
              <a:rPr lang="ru-RU" sz="2400" dirty="0" smtClean="0">
                <a:cs typeface="Arial" pitchFamily="34" charset="0"/>
              </a:rPr>
              <a:t> </a:t>
            </a:r>
            <a:r>
              <a:rPr lang="ru-RU" sz="2400" dirty="0" smtClean="0"/>
              <a:t>речи детей дошкольного возраста»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401080" cy="53959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IY. Работа с родителями логопедической группы:</a:t>
            </a:r>
            <a:endParaRPr lang="ru-RU" dirty="0" smtClean="0"/>
          </a:p>
          <a:p>
            <a:pPr>
              <a:buNone/>
            </a:pPr>
            <a:r>
              <a:rPr lang="ru-RU" sz="2400" i="1" dirty="0" smtClean="0">
                <a:cs typeface="Aharoni" pitchFamily="2" charset="-79"/>
              </a:rPr>
              <a:t>Родительские собрания:</a:t>
            </a:r>
            <a:endParaRPr lang="ru-RU" sz="2400" dirty="0" smtClean="0">
              <a:cs typeface="Aharoni" pitchFamily="2" charset="-79"/>
            </a:endParaRPr>
          </a:p>
          <a:p>
            <a:r>
              <a:rPr lang="ru-RU" sz="2400" dirty="0" smtClean="0">
                <a:cs typeface="Aharoni" pitchFamily="2" charset="-79"/>
              </a:rPr>
              <a:t>«Давайте знакомиться»;</a:t>
            </a:r>
          </a:p>
          <a:p>
            <a:r>
              <a:rPr lang="ru-RU" sz="2400" dirty="0" smtClean="0">
                <a:cs typeface="Aharoni" pitchFamily="2" charset="-79"/>
              </a:rPr>
              <a:t>«Наши первые успехи»;</a:t>
            </a:r>
          </a:p>
          <a:p>
            <a:r>
              <a:rPr lang="ru-RU" sz="2400" dirty="0" smtClean="0">
                <a:cs typeface="Aharoni" pitchFamily="2" charset="-79"/>
              </a:rPr>
              <a:t>«Итоги коррекционной работы за год».</a:t>
            </a:r>
          </a:p>
          <a:p>
            <a:pPr>
              <a:buNone/>
            </a:pPr>
            <a:r>
              <a:rPr lang="ru-RU" sz="2400" i="1" dirty="0" smtClean="0">
                <a:cs typeface="Aharoni" pitchFamily="2" charset="-79"/>
              </a:rPr>
              <a:t>Консультации: </a:t>
            </a:r>
            <a:endParaRPr lang="ru-RU" sz="2400" dirty="0" smtClean="0">
              <a:cs typeface="Aharoni" pitchFamily="2" charset="-79"/>
            </a:endParaRPr>
          </a:p>
          <a:p>
            <a:r>
              <a:rPr lang="ru-RU" sz="2400" dirty="0" smtClean="0">
                <a:cs typeface="Aharoni" pitchFamily="2" charset="-79"/>
              </a:rPr>
              <a:t>«ОНР. Пути преодоления»;</a:t>
            </a:r>
          </a:p>
          <a:p>
            <a:r>
              <a:rPr lang="ru-RU" sz="2400" dirty="0" smtClean="0">
                <a:ea typeface="Times New Roman" pitchFamily="18" charset="0"/>
                <a:cs typeface="Aharoni" pitchFamily="2" charset="-79"/>
              </a:rPr>
              <a:t>«Игры, развивающие и обогащающие словарь ребенка»;</a:t>
            </a:r>
            <a:endParaRPr lang="ru-RU" sz="2400" dirty="0" smtClean="0">
              <a:cs typeface="Aharoni" pitchFamily="2" charset="-79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i="1" dirty="0" smtClean="0">
                <a:ea typeface="Times New Roman" pitchFamily="18" charset="0"/>
                <a:cs typeface="Aharoni" pitchFamily="2" charset="-79"/>
              </a:rPr>
              <a:t>Семинар – практикум </a:t>
            </a:r>
            <a:r>
              <a:rPr lang="ru-RU" sz="2400" dirty="0" smtClean="0">
                <a:ea typeface="Times New Roman" pitchFamily="18" charset="0"/>
                <a:cs typeface="Aharoni" pitchFamily="2" charset="-79"/>
              </a:rPr>
              <a:t>«Игры со звуками»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400" i="1" dirty="0" smtClean="0">
                <a:ea typeface="Times New Roman" pitchFamily="18" charset="0"/>
                <a:cs typeface="Aharoni" pitchFamily="2" charset="-79"/>
              </a:rPr>
              <a:t>Памятки:  </a:t>
            </a:r>
            <a:endParaRPr lang="ru-RU" sz="2400" dirty="0" smtClean="0">
              <a:cs typeface="Aharoni" pitchFamily="2" charset="-79"/>
            </a:endParaRPr>
          </a:p>
          <a:p>
            <a:pPr marL="0" indent="2286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400" dirty="0" smtClean="0">
                <a:ea typeface="Times New Roman" pitchFamily="18" charset="0"/>
                <a:cs typeface="Aharoni" pitchFamily="2" charset="-79"/>
              </a:rPr>
              <a:t>«Учим стихотворения»;</a:t>
            </a:r>
            <a:endParaRPr lang="ru-RU" sz="2400" dirty="0" smtClean="0">
              <a:cs typeface="Aharoni" pitchFamily="2" charset="-79"/>
            </a:endParaRPr>
          </a:p>
          <a:p>
            <a:pPr marL="0" indent="2286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400" dirty="0" smtClean="0">
                <a:ea typeface="Times New Roman" pitchFamily="18" charset="0"/>
                <a:cs typeface="Aharoni" pitchFamily="2" charset="-79"/>
              </a:rPr>
              <a:t>««Игра – лучший помощник в занятиях с детьми дома».</a:t>
            </a:r>
            <a:endParaRPr lang="ru-RU" sz="2400" dirty="0" smtClean="0">
              <a:cs typeface="Aharoni" pitchFamily="2" charset="-79"/>
            </a:endParaRPr>
          </a:p>
          <a:p>
            <a:pPr marL="0" indent="22860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400" dirty="0" smtClean="0">
                <a:ea typeface="Times New Roman" pitchFamily="18" charset="0"/>
                <a:cs typeface="Aharoni" pitchFamily="2" charset="-79"/>
              </a:rPr>
              <a:t> «Проведение артикуляционной гимнастики в домашних условиях».</a:t>
            </a:r>
            <a:endParaRPr lang="ru-RU" sz="2400" dirty="0" smtClean="0">
              <a:cs typeface="Aharoni" pitchFamily="2" charset="-79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Y. Информационно-просветительская работа. Повышение квалификации</a:t>
            </a:r>
            <a:endParaRPr lang="ru-RU" dirty="0" smtClean="0"/>
          </a:p>
          <a:p>
            <a:r>
              <a:rPr lang="ru-RU" i="1" dirty="0" smtClean="0"/>
              <a:t>Участие в МО ДОУ:</a:t>
            </a:r>
            <a:endParaRPr lang="ru-RU" dirty="0" smtClean="0"/>
          </a:p>
          <a:p>
            <a:r>
              <a:rPr lang="ru-RU" dirty="0" smtClean="0"/>
              <a:t>«Формирование диалогового общения детей и взрослых в разных формах деятельности».</a:t>
            </a:r>
          </a:p>
          <a:p>
            <a:r>
              <a:rPr lang="ru-RU" i="1" dirty="0" smtClean="0"/>
              <a:t>Размещение статей, консультаций, рекомендаций, конспектов занятий на интернет-сайте </a:t>
            </a:r>
            <a:endParaRPr lang="ru-RU" dirty="0" smtClean="0"/>
          </a:p>
          <a:p>
            <a:r>
              <a:rPr lang="ru-RU" i="1" dirty="0" smtClean="0"/>
              <a:t>Участие в РМО                                                                                                </a:t>
            </a:r>
            <a:r>
              <a:rPr lang="ru-RU" dirty="0" smtClean="0"/>
              <a:t>Изучение новинок методической литературы. Прохождение курсов повышения квалификации. Цели: принимать участие в организации пропаганды логопедической помощи по профилактике и преодолению речевых нарушений на городском (районном) уровне. Обмениваться профессиональным опытом с педагогами. Знакомиться с новыми коррекционными программами и технологиями.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YI. Работа по улучшению оснащённости логопедического кабинета. </a:t>
            </a:r>
            <a:endParaRPr lang="ru-RU" dirty="0" smtClean="0"/>
          </a:p>
          <a:p>
            <a:r>
              <a:rPr lang="ru-RU" dirty="0" smtClean="0"/>
              <a:t>Разработка новых методических пособий</a:t>
            </a:r>
          </a:p>
          <a:p>
            <a:r>
              <a:rPr lang="ru-RU" dirty="0" smtClean="0"/>
              <a:t>Создание предметно-развивающей среды в логопедическом кабинете</a:t>
            </a:r>
          </a:p>
          <a:p>
            <a:r>
              <a:rPr lang="ru-RU" dirty="0" smtClean="0"/>
              <a:t>Приобретение методической литературы. Цели: создать условия для эффективной логопедической помощи детям с ОНР.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</TotalTime>
  <Words>443</Words>
  <PresentationFormat>Экран (4:3)</PresentationFormat>
  <Paragraphs>50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Коррекция речи дошкольников в условиях дошкольной образовательной организации 2019-2020 учебный год</vt:lpstr>
      <vt:lpstr>,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ОКАЗАНИЕ ЛОГОПЕДИЧЕСКОЙ ПОМОЩИ ДЕТЯМ,ИМЕЮЩИХ НАРУШЕНИЕ РЕЧИ В 2018-2019УЧ.г.</dc:title>
  <dc:creator>User</dc:creator>
  <cp:lastModifiedBy>User</cp:lastModifiedBy>
  <cp:revision>14</cp:revision>
  <dcterms:created xsi:type="dcterms:W3CDTF">2018-09-03T02:58:07Z</dcterms:created>
  <dcterms:modified xsi:type="dcterms:W3CDTF">2020-03-05T04:41:39Z</dcterms:modified>
</cp:coreProperties>
</file>