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0" r:id="rId3"/>
    <p:sldId id="313" r:id="rId4"/>
    <p:sldId id="261" r:id="rId5"/>
    <p:sldId id="310" r:id="rId6"/>
    <p:sldId id="258" r:id="rId7"/>
    <p:sldId id="288" r:id="rId8"/>
    <p:sldId id="312" r:id="rId9"/>
    <p:sldId id="315" r:id="rId10"/>
    <p:sldId id="317" r:id="rId11"/>
    <p:sldId id="309" r:id="rId12"/>
    <p:sldId id="314" r:id="rId13"/>
    <p:sldId id="308" r:id="rId14"/>
    <p:sldId id="318" r:id="rId15"/>
    <p:sldId id="305" r:id="rId16"/>
    <p:sldId id="304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66"/>
    <a:srgbClr val="66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44" autoAdjust="0"/>
    <p:restoredTop sz="94600" autoAdjust="0"/>
  </p:normalViewPr>
  <p:slideViewPr>
    <p:cSldViewPr>
      <p:cViewPr>
        <p:scale>
          <a:sx n="100" d="100"/>
          <a:sy n="100" d="100"/>
        </p:scale>
        <p:origin x="-390" y="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E85275E-3C8B-4CAA-A879-F709CE90E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9EE15-9580-428A-8112-0B0585B65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DEC2934-9EF0-4A23-B1B1-A43499CDE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45850-0F2E-479B-A65F-C10E43A8F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7EBD9C-C5C1-4045-B393-7F2FFAD51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F03CB-BF50-436D-A1E5-E762079E7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23005-089F-4A2B-9745-328F023296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6453F-771F-40D1-A500-F094155BF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F6D18-72B2-4B6A-8D5B-8887DAFCA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4BA29-968D-417E-B91F-B834856F0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827913-F84A-478A-ACA9-E58454407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7E8CC07-03DF-45AC-AEA6-0F0829661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1" r:id="rId2"/>
    <p:sldLayoutId id="2147483759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60" r:id="rId9"/>
    <p:sldLayoutId id="2147483757" r:id="rId10"/>
    <p:sldLayoutId id="2147483761" r:id="rId11"/>
  </p:sldLayoutIdLst>
  <p:transition>
    <p:split orient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78442" y="2492896"/>
            <a:ext cx="6034100" cy="228601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Использование  мнемотехники при  заучивании </a:t>
            </a:r>
            <a:r>
              <a:rPr lang="ru-RU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потешек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и стихотворений 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детьми дошкольного возраста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2328739" cy="2376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143380"/>
            <a:ext cx="2551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Подготовила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Учитель-логопед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Трушина М.Л.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3000372"/>
            <a:ext cx="207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МКДОУ «Тогучинский детский сад №6»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/>
          <p:cNvSpPr txBox="1">
            <a:spLocks/>
          </p:cNvSpPr>
          <p:nvPr/>
        </p:nvSpPr>
        <p:spPr>
          <a:xfrm>
            <a:off x="457200" y="274638"/>
            <a:ext cx="7467600" cy="86836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Старший возраст</a:t>
            </a:r>
            <a:endParaRPr lang="ru-RU" sz="4000" b="1" cap="smal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1" name="Picture 3" descr="D:\Desktop\семинар для ресурсного центра\фото таблиц\P10206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86000"/>
                    </a14:imgEffect>
                    <a14:imgEffect>
                      <a14:brightnessContrast bright="51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772816"/>
            <a:ext cx="4564985" cy="316835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950296" y="1772816"/>
            <a:ext cx="31500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Что мы Родиной зовём?</a:t>
            </a:r>
            <a:br>
              <a:rPr lang="ru-RU" dirty="0"/>
            </a:br>
            <a:r>
              <a:rPr lang="ru-RU" dirty="0"/>
              <a:t>Дом, где мы с тобой живём,</a:t>
            </a:r>
            <a:br>
              <a:rPr lang="ru-RU" dirty="0"/>
            </a:br>
            <a:r>
              <a:rPr lang="ru-RU" dirty="0"/>
              <a:t>И берёзки, вдоль которых</a:t>
            </a:r>
            <a:br>
              <a:rPr lang="ru-RU" dirty="0"/>
            </a:br>
            <a:r>
              <a:rPr lang="ru-RU" dirty="0"/>
              <a:t>Рядом с мамой мы идём.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Что мы Родиной зовём?</a:t>
            </a:r>
            <a:br>
              <a:rPr lang="ru-RU" dirty="0"/>
            </a:br>
            <a:r>
              <a:rPr lang="ru-RU" dirty="0"/>
              <a:t>Поле с тонким колоском,</a:t>
            </a:r>
            <a:br>
              <a:rPr lang="ru-RU" dirty="0"/>
            </a:br>
            <a:r>
              <a:rPr lang="ru-RU" dirty="0"/>
              <a:t>Наши праздники и песни,</a:t>
            </a:r>
            <a:br>
              <a:rPr lang="ru-RU" dirty="0"/>
            </a:br>
            <a:r>
              <a:rPr lang="ru-RU" dirty="0"/>
              <a:t>Тёплый вечер за окном.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Что мы Родиной зовём?</a:t>
            </a:r>
            <a:br>
              <a:rPr lang="ru-RU" dirty="0"/>
            </a:br>
            <a:r>
              <a:rPr lang="ru-RU" dirty="0"/>
              <a:t>Всё, что в сердце бережём,</a:t>
            </a:r>
            <a:br>
              <a:rPr lang="ru-RU" dirty="0"/>
            </a:br>
            <a:r>
              <a:rPr lang="ru-RU" dirty="0"/>
              <a:t>И под небом синим-синим</a:t>
            </a:r>
            <a:br>
              <a:rPr lang="ru-RU" dirty="0"/>
            </a:br>
            <a:r>
              <a:rPr lang="ru-RU" dirty="0"/>
              <a:t>Флаг России над Кремлём.</a:t>
            </a:r>
          </a:p>
        </p:txBody>
      </p:sp>
    </p:spTree>
    <p:extLst>
      <p:ext uri="{BB962C8B-B14F-4D97-AF65-F5344CB8AC3E}">
        <p14:creationId xmlns="" xmlns:p14="http://schemas.microsoft.com/office/powerpoint/2010/main" val="72602973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7488956" cy="66831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Этапы работы:</a:t>
            </a:r>
          </a:p>
        </p:txBody>
      </p:sp>
      <p:cxnSp>
        <p:nvCxnSpPr>
          <p:cNvPr id="16388" name="AutoShape 5"/>
          <p:cNvCxnSpPr>
            <a:cxnSpLocks noChangeShapeType="1"/>
          </p:cNvCxnSpPr>
          <p:nvPr/>
        </p:nvCxnSpPr>
        <p:spPr bwMode="auto">
          <a:xfrm>
            <a:off x="4422775" y="11255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" name="TextBox 3"/>
          <p:cNvSpPr txBox="1"/>
          <p:nvPr/>
        </p:nvSpPr>
        <p:spPr>
          <a:xfrm>
            <a:off x="589217" y="1628800"/>
            <a:ext cx="671908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Чтение стихотворения</a:t>
            </a:r>
          </a:p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Чтение с опорой на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мнемотаблицу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Вопросы по содержанию</a:t>
            </a:r>
          </a:p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Разбор сложных слов</a:t>
            </a:r>
          </a:p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Чтение отдельных строк, с повторением ребенком</a:t>
            </a:r>
          </a:p>
          <a:p>
            <a:pPr>
              <a:spcAft>
                <a:spcPts val="120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Рассказ стихотворения ребенком с опорой на 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мнемотаблицу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863268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564904"/>
            <a:ext cx="7488956" cy="66831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ПРАКТИЧЕСКАЯ ЧАСТЬ</a:t>
            </a:r>
          </a:p>
        </p:txBody>
      </p:sp>
      <p:cxnSp>
        <p:nvCxnSpPr>
          <p:cNvPr id="16388" name="AutoShape 5"/>
          <p:cNvCxnSpPr>
            <a:cxnSpLocks noChangeShapeType="1"/>
          </p:cNvCxnSpPr>
          <p:nvPr/>
        </p:nvCxnSpPr>
        <p:spPr bwMode="auto">
          <a:xfrm>
            <a:off x="4422775" y="11255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="" xmlns:p14="http://schemas.microsoft.com/office/powerpoint/2010/main" val="161855840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04431357"/>
              </p:ext>
            </p:extLst>
          </p:nvPr>
        </p:nvGraphicFramePr>
        <p:xfrm>
          <a:off x="539552" y="548680"/>
          <a:ext cx="6912768" cy="4392488"/>
        </p:xfrm>
        <a:graphic>
          <a:graphicData uri="http://schemas.openxmlformats.org/drawingml/2006/table">
            <a:tbl>
              <a:tblPr firstRow="1" firstCol="1" bandRow="1"/>
              <a:tblGrid>
                <a:gridCol w="2304256"/>
                <a:gridCol w="2304256"/>
                <a:gridCol w="2304256"/>
              </a:tblGrid>
              <a:tr h="21962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2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690" y="899110"/>
            <a:ext cx="1937395" cy="16283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860" y="824878"/>
            <a:ext cx="1634064" cy="16340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3000372"/>
            <a:ext cx="1584176" cy="1633171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2644102" y="2606248"/>
            <a:ext cx="2637092" cy="2507193"/>
            <a:chOff x="2644102" y="2606248"/>
            <a:chExt cx="2637092" cy="2507193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102" y="2606248"/>
              <a:ext cx="1660572" cy="1660572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6612" y="3452869"/>
              <a:ext cx="1660572" cy="1660572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622" y="2877924"/>
              <a:ext cx="1660572" cy="1660572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5357818" y="3000372"/>
            <a:ext cx="2099073" cy="1752918"/>
            <a:chOff x="5281194" y="3011449"/>
            <a:chExt cx="2099073" cy="1752918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006" y="3011449"/>
              <a:ext cx="1386261" cy="1009198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81194" y="3755169"/>
              <a:ext cx="1386261" cy="1009198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2306402" y="5180999"/>
            <a:ext cx="33790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Чтобы чаю нам попить,</a:t>
            </a:r>
          </a:p>
          <a:p>
            <a:pPr algn="ctr"/>
            <a:r>
              <a:rPr lang="ru-RU" dirty="0" smtClean="0"/>
              <a:t>Нужно скатерть постелить,</a:t>
            </a:r>
          </a:p>
          <a:p>
            <a:pPr algn="ctr"/>
            <a:r>
              <a:rPr lang="ru-RU" dirty="0" smtClean="0"/>
              <a:t>Чайник, ложки, блюдца взять,</a:t>
            </a:r>
          </a:p>
          <a:p>
            <a:pPr algn="ctr"/>
            <a:r>
              <a:rPr lang="ru-RU" dirty="0" smtClean="0"/>
              <a:t>Чашки чистые достать.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714356"/>
            <a:ext cx="1630190" cy="1865048"/>
          </a:xfrm>
          <a:prstGeom prst="rect">
            <a:avLst/>
          </a:prstGeom>
        </p:spPr>
      </p:pic>
    </p:spTree>
  </p:cSld>
  <p:clrMapOvr>
    <a:masterClrMapping/>
  </p:clrMapOvr>
  <p:transition spd="med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04431357"/>
              </p:ext>
            </p:extLst>
          </p:nvPr>
        </p:nvGraphicFramePr>
        <p:xfrm>
          <a:off x="539552" y="548680"/>
          <a:ext cx="6912768" cy="4392488"/>
        </p:xfrm>
        <a:graphic>
          <a:graphicData uri="http://schemas.openxmlformats.org/drawingml/2006/table">
            <a:tbl>
              <a:tblPr firstRow="1" firstCol="1" bandRow="1"/>
              <a:tblGrid>
                <a:gridCol w="2304256"/>
                <a:gridCol w="2304256"/>
                <a:gridCol w="2304256"/>
              </a:tblGrid>
              <a:tr h="21962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62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690" y="899110"/>
            <a:ext cx="1937395" cy="16283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860" y="824878"/>
            <a:ext cx="1634064" cy="16340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39" y="3121996"/>
            <a:ext cx="1584176" cy="1633171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2644102" y="2606248"/>
            <a:ext cx="2637092" cy="2507193"/>
            <a:chOff x="2644102" y="2606248"/>
            <a:chExt cx="2637092" cy="2507193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102" y="2606248"/>
              <a:ext cx="1660572" cy="1660572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6612" y="3452869"/>
              <a:ext cx="1660572" cy="1660572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622" y="2877924"/>
              <a:ext cx="1660572" cy="1660572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5281194" y="3011449"/>
            <a:ext cx="2099073" cy="1752918"/>
            <a:chOff x="5281194" y="3011449"/>
            <a:chExt cx="2099073" cy="1752918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006" y="3011449"/>
              <a:ext cx="1386261" cy="1009198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81194" y="3755169"/>
              <a:ext cx="1386261" cy="1009198"/>
            </a:xfrm>
            <a:prstGeom prst="rect">
              <a:avLst/>
            </a:prstGeom>
          </p:spPr>
        </p:pic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52" y="709386"/>
            <a:ext cx="1630190" cy="18650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797614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5673738" cy="59688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908720"/>
            <a:ext cx="8034338" cy="5597525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мнемотехники повышает эффективность заучивания стихов: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значительно сокращается время заучивания;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увеличивается длительность запоминания стихов;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развивается ассоциативное мышление, способность к замещению;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активизируется речь;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появляется интерес к заучиванию поэтических произведений;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преодолевают робость, застенчивость, учатся свободно держаться перед аудиторией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376264" y="5517232"/>
            <a:ext cx="3650940" cy="64807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65100" dist="139700" dir="5400000" sx="104000" sy="104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204" y="1988840"/>
            <a:ext cx="3810000" cy="4762500"/>
          </a:xfrm>
          <a:prstGeom prst="rect">
            <a:avLst/>
          </a:prstGeom>
          <a:effectLst/>
        </p:spPr>
      </p:pic>
      <p:sp>
        <p:nvSpPr>
          <p:cNvPr id="2" name="TextBox 1"/>
          <p:cNvSpPr txBox="1"/>
          <p:nvPr/>
        </p:nvSpPr>
        <p:spPr>
          <a:xfrm>
            <a:off x="0" y="908720"/>
            <a:ext cx="824440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298" y="558940"/>
            <a:ext cx="3214710" cy="128588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</a:t>
            </a:r>
            <a:br>
              <a:rPr lang="ru-RU" sz="5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</a:t>
            </a:r>
            <a:br>
              <a:rPr lang="ru-RU" sz="5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5400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71410" y="1340768"/>
            <a:ext cx="7272486" cy="396240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учить детей запоминанию и воспроизведению поэтических произведений с помощью мнемотехники.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65" y="4150201"/>
            <a:ext cx="3358879" cy="2519159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88" name="AutoShape 5"/>
          <p:cNvCxnSpPr>
            <a:cxnSpLocks noChangeShapeType="1"/>
          </p:cNvCxnSpPr>
          <p:nvPr/>
        </p:nvCxnSpPr>
        <p:spPr bwMode="auto">
          <a:xfrm>
            <a:off x="4422775" y="11255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388" y="4421430"/>
            <a:ext cx="7776988" cy="181588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«Учите ребёнка каким-нибудь неизвестным ему пяти словам - он будет долго и напрасно мучиться, но свяжите двадцать таких слов с картинками, и он их усвоит на лету</a:t>
            </a:r>
            <a:r>
              <a:rPr lang="ru-RU" altLang="ru-RU" sz="2800" dirty="0" smtClean="0"/>
              <a:t>»</a:t>
            </a:r>
            <a:endParaRPr kumimoji="0" lang="ru-RU" altLang="ru-RU" sz="280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476672"/>
            <a:ext cx="2751645" cy="3312368"/>
          </a:xfrm>
          <a:prstGeom prst="rect">
            <a:avLst/>
          </a:prstGeom>
          <a:effectLst>
            <a:glow rad="127000">
              <a:schemeClr val="tx1">
                <a:lumMod val="65000"/>
                <a:lumOff val="3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4067882" y="3228073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Ушинский К.Д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56416313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0065"/>
            <a:ext cx="7057156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96752"/>
            <a:ext cx="7748588" cy="3176372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2400"/>
              </a:spcAft>
              <a:buFont typeface="Wingdings 2"/>
              <a:buChar char=""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Маленький словарный запас;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2400"/>
              </a:spcAft>
              <a:buFont typeface="Wingdings 2"/>
              <a:buChar char=""/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Бедная речь, состоящая из простых предложений;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2400"/>
              </a:spcAft>
              <a:buFont typeface="Wingdings 2"/>
              <a:buChar char=""/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затрудняются строить монологи и вести диалоги.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2400"/>
              </a:spcAft>
              <a:buFontTx/>
              <a:buNone/>
              <a:defRPr/>
            </a:pP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38" y="4221088"/>
            <a:ext cx="3657600" cy="2441448"/>
          </a:xfrm>
          <a:prstGeom prst="rect">
            <a:avLst/>
          </a:prstGeom>
          <a:effectLst>
            <a:glow rad="1270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147687"/>
            <a:ext cx="3619494" cy="2593681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4624"/>
            <a:ext cx="7057156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обучения: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556792"/>
            <a:ext cx="7748588" cy="2547044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азвивать основные психические процессы – память, внимание, образное мышление;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Развивать связную речь;</a:t>
            </a:r>
          </a:p>
          <a:p>
            <a:pPr marL="1784350" lvl="8" indent="0">
              <a:spcBef>
                <a:spcPts val="0"/>
              </a:spcBef>
              <a:buFont typeface="Wingdings 2"/>
              <a:buChar char=""/>
              <a:defRPr/>
            </a:pPr>
            <a:endParaRPr lang="ru-RU" sz="16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878" y="4103836"/>
            <a:ext cx="4248472" cy="2658835"/>
          </a:xfrm>
          <a:prstGeom prst="rect">
            <a:avLst/>
          </a:prstGeom>
          <a:effectLst>
            <a:glow rad="1524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139864029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6"/>
          <p:cNvSpPr>
            <a:spLocks noGrp="1" noChangeArrowheads="1"/>
          </p:cNvSpPr>
          <p:nvPr>
            <p:ph idx="1"/>
          </p:nvPr>
        </p:nvSpPr>
        <p:spPr>
          <a:xfrm>
            <a:off x="251520" y="548680"/>
            <a:ext cx="7715250" cy="5256584"/>
          </a:xfrm>
          <a:ln>
            <a:noFill/>
          </a:ln>
          <a:effectLst>
            <a:glow rad="203200">
              <a:schemeClr val="tx2">
                <a:lumMod val="50000"/>
              </a:schemeClr>
            </a:glow>
          </a:effectLst>
        </p:spPr>
        <p:txBody>
          <a:bodyPr>
            <a:normAutofit fontScale="850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5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Мнемотехника</a:t>
            </a:r>
            <a:endParaRPr lang="en-US" sz="5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Tx/>
              <a:buNone/>
              <a:defRPr/>
            </a:pPr>
            <a:endParaRPr lang="ru-RU" sz="35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(в переводе с греческого – искусство запоминания)</a:t>
            </a:r>
            <a:endParaRPr lang="en-US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ru-RU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3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это система различных приемов, облегчающих запоминание и увеличивающих объем памяти, путем образования дополнительных ассоциаций.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4624"/>
            <a:ext cx="7786742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Структура мнемотехники</a:t>
            </a:r>
          </a:p>
        </p:txBody>
      </p:sp>
      <p:sp>
        <p:nvSpPr>
          <p:cNvPr id="11267" name="Rectangle 7"/>
          <p:cNvSpPr>
            <a:spLocks noGrp="1" noChangeArrowheads="1"/>
          </p:cNvSpPr>
          <p:nvPr>
            <p:ph idx="1"/>
          </p:nvPr>
        </p:nvSpPr>
        <p:spPr>
          <a:xfrm>
            <a:off x="5148263" y="1484313"/>
            <a:ext cx="2255837" cy="5762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мнемоквадрат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8" name="Picture 4" descr="Копия (5) DSCN065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2275" y="1125538"/>
            <a:ext cx="1220788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1269" name="Picture 5" descr="DSCN073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288" y="2708275"/>
            <a:ext cx="3960812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1270" name="Picture 6" descr="DSCN071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00113" y="4437063"/>
            <a:ext cx="310515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5148263" y="3213100"/>
            <a:ext cx="25193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мнемодорожка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5148263" y="5229225"/>
            <a:ext cx="28082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мнемотаблица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9" name="AutoShape 10"/>
          <p:cNvSpPr>
            <a:spLocks noChangeArrowheads="1"/>
          </p:cNvSpPr>
          <p:nvPr/>
        </p:nvSpPr>
        <p:spPr bwMode="auto">
          <a:xfrm>
            <a:off x="5940425" y="2276475"/>
            <a:ext cx="647700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0" name="AutoShape 11"/>
          <p:cNvSpPr>
            <a:spLocks noChangeArrowheads="1"/>
          </p:cNvSpPr>
          <p:nvPr/>
        </p:nvSpPr>
        <p:spPr bwMode="auto">
          <a:xfrm>
            <a:off x="6011863" y="4076700"/>
            <a:ext cx="647700" cy="6477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/>
          <p:cNvSpPr txBox="1">
            <a:spLocks/>
          </p:cNvSpPr>
          <p:nvPr/>
        </p:nvSpPr>
        <p:spPr>
          <a:xfrm>
            <a:off x="457200" y="274638"/>
            <a:ext cx="7467600" cy="86836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Младший возраст</a:t>
            </a:r>
            <a:endParaRPr lang="ru-RU" sz="4000" b="1" cap="smal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20913810"/>
              </p:ext>
            </p:extLst>
          </p:nvPr>
        </p:nvGraphicFramePr>
        <p:xfrm>
          <a:off x="467472" y="1143000"/>
          <a:ext cx="7344888" cy="5382344"/>
        </p:xfrm>
        <a:graphic>
          <a:graphicData uri="http://schemas.openxmlformats.org/drawingml/2006/table">
            <a:tbl>
              <a:tblPr firstRow="1" firstCol="1" bandRow="1"/>
              <a:tblGrid>
                <a:gridCol w="3694714"/>
                <a:gridCol w="3650174"/>
              </a:tblGrid>
              <a:tr h="2691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1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675" y="1412776"/>
            <a:ext cx="1410805" cy="1607136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691108" y="2216969"/>
            <a:ext cx="2402403" cy="1484869"/>
            <a:chOff x="985850" y="3160769"/>
            <a:chExt cx="4191457" cy="2590641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850" y="3160769"/>
              <a:ext cx="4191457" cy="25906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0302" y="3284113"/>
              <a:ext cx="1353955" cy="1171978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4789811" y="1340768"/>
            <a:ext cx="2374477" cy="2377779"/>
            <a:chOff x="1513879" y="230672"/>
            <a:chExt cx="6161561" cy="6170129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1513879" y="2592485"/>
              <a:ext cx="6161561" cy="3808316"/>
              <a:chOff x="985850" y="3160769"/>
              <a:chExt cx="4191457" cy="2590641"/>
            </a:xfrm>
          </p:grpSpPr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5850" y="3160769"/>
                <a:ext cx="4191457" cy="2590641"/>
              </a:xfrm>
              <a:prstGeom prst="rect">
                <a:avLst/>
              </a:prstGeom>
            </p:spPr>
          </p:pic>
          <p:pic>
            <p:nvPicPr>
              <p:cNvPr id="28" name="Рисунок 27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0302" y="3284113"/>
                <a:ext cx="1353955" cy="1171978"/>
              </a:xfrm>
              <a:prstGeom prst="rect">
                <a:avLst/>
              </a:prstGeom>
            </p:spPr>
          </p:pic>
        </p:grpSp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45434" y="366122"/>
              <a:ext cx="1943171" cy="1007051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611" y="230672"/>
              <a:ext cx="2315236" cy="1973738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4877" y="1443204"/>
              <a:ext cx="757567" cy="728305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12485" y="1383546"/>
              <a:ext cx="542946" cy="521975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07512" y="1330247"/>
              <a:ext cx="757567" cy="728305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22485" y="1865792"/>
              <a:ext cx="572683" cy="550563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74504" y="1865793"/>
              <a:ext cx="593284" cy="570368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04422" y="1993693"/>
              <a:ext cx="625682" cy="601514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32979" y="2079689"/>
              <a:ext cx="502623" cy="483209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01029" y="2366444"/>
              <a:ext cx="621161" cy="597168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55776" y="2293814"/>
              <a:ext cx="567013" cy="545112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56971" y="2528253"/>
              <a:ext cx="548747" cy="527551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18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52295" y="2185118"/>
              <a:ext cx="606854" cy="58341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59142" y="2432232"/>
              <a:ext cx="710127" cy="682698"/>
            </a:xfrm>
            <a:prstGeom prst="rect">
              <a:avLst/>
            </a:prstGeom>
          </p:spPr>
        </p:pic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48" y="4471163"/>
            <a:ext cx="2520736" cy="1558008"/>
          </a:xfrm>
          <a:prstGeom prst="rect">
            <a:avLst/>
          </a:prstGeom>
        </p:spPr>
      </p:pic>
      <p:cxnSp>
        <p:nvCxnSpPr>
          <p:cNvPr id="31" name="Прямая со стрелкой 30"/>
          <p:cNvCxnSpPr/>
          <p:nvPr/>
        </p:nvCxnSpPr>
        <p:spPr>
          <a:xfrm flipH="1">
            <a:off x="3664760" y="4578917"/>
            <a:ext cx="406" cy="1342499"/>
          </a:xfrm>
          <a:prstGeom prst="straightConnector1">
            <a:avLst/>
          </a:prstGeom>
          <a:ln w="69850">
            <a:solidFill>
              <a:srgbClr val="663918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Группа 32"/>
          <p:cNvGrpSpPr/>
          <p:nvPr/>
        </p:nvGrpSpPr>
        <p:grpSpPr>
          <a:xfrm>
            <a:off x="4734030" y="4153314"/>
            <a:ext cx="2430258" cy="2300022"/>
            <a:chOff x="2826870" y="389205"/>
            <a:chExt cx="5836075" cy="6101748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21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26870" y="2036785"/>
              <a:ext cx="4825397" cy="4454168"/>
            </a:xfrm>
            <a:prstGeom prst="rect">
              <a:avLst/>
            </a:prstGeom>
          </p:spPr>
        </p:pic>
        <p:grpSp>
          <p:nvGrpSpPr>
            <p:cNvPr id="35" name="Группа 34"/>
            <p:cNvGrpSpPr/>
            <p:nvPr/>
          </p:nvGrpSpPr>
          <p:grpSpPr>
            <a:xfrm>
              <a:off x="3732653" y="389205"/>
              <a:ext cx="3101265" cy="1727600"/>
              <a:chOff x="3912343" y="233750"/>
              <a:chExt cx="2918688" cy="1625893"/>
            </a:xfrm>
          </p:grpSpPr>
          <p:pic>
            <p:nvPicPr>
              <p:cNvPr id="59" name="Рисунок 58"/>
              <p:cNvPicPr>
                <a:picLocks noChangeAspect="1"/>
              </p:cNvPicPr>
              <p:nvPr/>
            </p:nvPicPr>
            <p:blipFill rotWithShape="1">
              <a:blip r:embed="rId22" cstate="screen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912343" y="233750"/>
                <a:ext cx="2918688" cy="1512614"/>
              </a:xfrm>
              <a:prstGeom prst="rect">
                <a:avLst/>
              </a:prstGeom>
            </p:spPr>
          </p:pic>
          <p:sp>
            <p:nvSpPr>
              <p:cNvPr id="60" name="Прямоугольник 59"/>
              <p:cNvSpPr/>
              <p:nvPr/>
            </p:nvSpPr>
            <p:spPr>
              <a:xfrm>
                <a:off x="4494030" y="1662893"/>
                <a:ext cx="204126" cy="1967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8929" y="573071"/>
              <a:ext cx="2714016" cy="2313698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24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54276" y="2075421"/>
              <a:ext cx="770055" cy="740311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25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51884" y="2015763"/>
              <a:ext cx="551896" cy="530579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24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46911" y="1962464"/>
              <a:ext cx="770055" cy="740311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26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61884" y="2498009"/>
              <a:ext cx="582124" cy="559639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 rotWithShape="1">
            <a:blip r:embed="rId27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13903" y="2498010"/>
              <a:ext cx="603064" cy="579770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28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43821" y="2625910"/>
              <a:ext cx="635996" cy="611430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29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72378" y="2711906"/>
              <a:ext cx="510908" cy="491174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30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65977" y="3228443"/>
              <a:ext cx="653205" cy="627974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31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95175" y="2926031"/>
              <a:ext cx="576360" cy="554098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32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87148" y="3203080"/>
              <a:ext cx="635016" cy="610488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 rotWithShape="1">
            <a:blip r:embed="rId33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81116" y="3048905"/>
              <a:ext cx="616857" cy="593030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 rotWithShape="1">
            <a:blip r:embed="rId34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93223" y="2971444"/>
              <a:ext cx="721833" cy="693952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 rotWithShape="1">
            <a:blip r:embed="rId34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49854" y="3625802"/>
              <a:ext cx="721833" cy="693952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 rotWithShape="1">
            <a:blip r:embed="rId35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8018" y="3868987"/>
              <a:ext cx="575220" cy="553002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 rotWithShape="1">
            <a:blip r:embed="rId34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62205" y="3813568"/>
              <a:ext cx="721833" cy="693952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34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37700" y="3236735"/>
              <a:ext cx="721833" cy="693952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 rotWithShape="1">
            <a:blip r:embed="rId36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08539" y="3864087"/>
              <a:ext cx="639733" cy="615023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34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28077" y="4415239"/>
              <a:ext cx="721833" cy="693952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 rotWithShape="1">
            <a:blip r:embed="rId37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00606" y="3865361"/>
              <a:ext cx="658037" cy="632620"/>
            </a:xfrm>
            <a:prstGeom prst="rect">
              <a:avLst/>
            </a:prstGeom>
          </p:spPr>
        </p:pic>
        <p:pic>
          <p:nvPicPr>
            <p:cNvPr id="56" name="Рисунок 55"/>
            <p:cNvPicPr>
              <a:picLocks noChangeAspect="1"/>
            </p:cNvPicPr>
            <p:nvPr/>
          </p:nvPicPr>
          <p:blipFill rotWithShape="1">
            <a:blip r:embed="rId34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83009" y="4273668"/>
              <a:ext cx="721833" cy="693952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38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13115" y="4950454"/>
              <a:ext cx="606689" cy="583255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 rotWithShape="1">
            <a:blip r:embed="rId34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04030" y="4507081"/>
              <a:ext cx="721833" cy="693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17613252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/>
          <p:cNvSpPr txBox="1">
            <a:spLocks/>
          </p:cNvSpPr>
          <p:nvPr/>
        </p:nvSpPr>
        <p:spPr>
          <a:xfrm>
            <a:off x="457200" y="274638"/>
            <a:ext cx="7467600" cy="86836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cap="sm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Средний возраст</a:t>
            </a:r>
            <a:endParaRPr lang="ru-RU" sz="4000" b="1" cap="smal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1" name="Picture 2" descr="D:\Desktop\семинар для ресурсного центра\фото таблиц\P102057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81" y="1143000"/>
            <a:ext cx="3655531" cy="547260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4195467" y="1431032"/>
            <a:ext cx="342465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«Ходит осень по дороже,</a:t>
            </a:r>
          </a:p>
          <a:p>
            <a:r>
              <a:rPr lang="ru-RU" dirty="0"/>
              <a:t>Замочила в лужах ножки.</a:t>
            </a:r>
          </a:p>
          <a:p>
            <a:r>
              <a:rPr lang="ru-RU" dirty="0"/>
              <a:t>Льют дожди и нет просвета</a:t>
            </a:r>
          </a:p>
          <a:p>
            <a:r>
              <a:rPr lang="ru-RU" dirty="0"/>
              <a:t>Затерялось где то лето.</a:t>
            </a:r>
          </a:p>
          <a:p>
            <a:endParaRPr lang="ru-RU" dirty="0"/>
          </a:p>
          <a:p>
            <a:r>
              <a:rPr lang="ru-RU" dirty="0"/>
              <a:t>Ходит осень, бродит осень.</a:t>
            </a:r>
          </a:p>
          <a:p>
            <a:r>
              <a:rPr lang="ru-RU" dirty="0"/>
              <a:t>Ветер с клена листья сбросил</a:t>
            </a:r>
          </a:p>
          <a:p>
            <a:r>
              <a:rPr lang="ru-RU" dirty="0"/>
              <a:t>Под ногами коврик новый</a:t>
            </a:r>
          </a:p>
          <a:p>
            <a:r>
              <a:rPr lang="ru-RU" dirty="0"/>
              <a:t>Желто-розовый кленовый!»</a:t>
            </a:r>
          </a:p>
        </p:txBody>
      </p:sp>
    </p:spTree>
    <p:extLst>
      <p:ext uri="{BB962C8B-B14F-4D97-AF65-F5344CB8AC3E}">
        <p14:creationId xmlns="" xmlns:p14="http://schemas.microsoft.com/office/powerpoint/2010/main" val="298698729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826</TotalTime>
  <Words>235</Words>
  <Application>Microsoft Office PowerPoint</Application>
  <PresentationFormat>Экран (4:3)</PresentationFormat>
  <Paragraphs>78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Использование  мнемотехники при  заучивании потешек  и стихотворений  с детьми дошкольного возраста</vt:lpstr>
      <vt:lpstr>                                                          Цель:  </vt:lpstr>
      <vt:lpstr>Слайд 3</vt:lpstr>
      <vt:lpstr>Проблемы</vt:lpstr>
      <vt:lpstr>Задачи обучения:</vt:lpstr>
      <vt:lpstr>Слайд 6</vt:lpstr>
      <vt:lpstr>Структура мнемотехники</vt:lpstr>
      <vt:lpstr>Слайд 8</vt:lpstr>
      <vt:lpstr>Слайд 9</vt:lpstr>
      <vt:lpstr>Слайд 10</vt:lpstr>
      <vt:lpstr>Этапы работы:</vt:lpstr>
      <vt:lpstr>ПРАКТИЧЕСКАЯ ЧАСТЬ</vt:lpstr>
      <vt:lpstr>Слайд 13</vt:lpstr>
      <vt:lpstr>Слайд 14</vt:lpstr>
      <vt:lpstr>Вывод:</vt:lpstr>
      <vt:lpstr>Слайд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User</cp:lastModifiedBy>
  <cp:revision>69</cp:revision>
  <dcterms:created xsi:type="dcterms:W3CDTF">2012-05-01T12:50:55Z</dcterms:created>
  <dcterms:modified xsi:type="dcterms:W3CDTF">2020-02-26T05:19:21Z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TC010721191049</vt:lpwstr>
  </property>
</Properties>
</file>